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4" d="100"/>
          <a:sy n="54" d="100"/>
        </p:scale>
        <p:origin x="94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726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icPr>
            <a:picLocks noChangeAspect="1"/>
          </p:cNvPicPr>
          <p:nvPr/>
        </p:nvPicPr>
        <p:blipFill>
          <a:blip r:embed="rId4"/>
          <a:stretch>
            <a:fillRect/>
          </a:stretch>
        </p:blipFill>
        <p:spPr>
          <a:xfrm>
            <a:off x="9135078" y="0"/>
            <a:ext cx="5486400" cy="8229600"/>
          </a:xfrm>
          <a:prstGeom prst="rect">
            <a:avLst/>
          </a:prstGeom>
        </p:spPr>
      </p:pic>
      <p:sp>
        <p:nvSpPr>
          <p:cNvPr id="5" name="Text 1"/>
          <p:cNvSpPr/>
          <p:nvPr/>
        </p:nvSpPr>
        <p:spPr>
          <a:xfrm>
            <a:off x="833199" y="1845825"/>
            <a:ext cx="7477601" cy="3899059"/>
          </a:xfrm>
          <a:prstGeom prst="rect">
            <a:avLst/>
          </a:prstGeom>
          <a:noFill/>
          <a:ln/>
        </p:spPr>
        <p:txBody>
          <a:bodyPr wrap="square" rtlCol="0" anchor="t"/>
          <a:lstStyle/>
          <a:p>
            <a:pPr marL="0" indent="0" algn="ctr">
              <a:lnSpc>
                <a:spcPts val="6561"/>
              </a:lnSpc>
              <a:buNone/>
            </a:pPr>
            <a:r>
              <a:rPr lang="en-US" sz="6000" dirty="0">
                <a:solidFill>
                  <a:srgbClr val="1B1B27"/>
                </a:solidFill>
                <a:latin typeface="Times New Roman" panose="02020603050405020304" pitchFamily="18" charset="0"/>
                <a:ea typeface="Corben" pitchFamily="34" charset="-122"/>
                <a:cs typeface="Times New Roman" panose="02020603050405020304" pitchFamily="18" charset="0"/>
              </a:rPr>
              <a:t>Introduction to Student Database Management System</a:t>
            </a:r>
            <a:endParaRPr lang="en-US" sz="6000" dirty="0">
              <a:latin typeface="Times New Roman" panose="02020603050405020304" pitchFamily="18" charset="0"/>
              <a:cs typeface="Times New Roman" panose="02020603050405020304" pitchFamily="18" charset="0"/>
            </a:endParaRPr>
          </a:p>
        </p:txBody>
      </p:sp>
      <p:sp>
        <p:nvSpPr>
          <p:cNvPr id="6" name="Text 2"/>
          <p:cNvSpPr/>
          <p:nvPr/>
        </p:nvSpPr>
        <p:spPr>
          <a:xfrm>
            <a:off x="833199" y="4678680"/>
            <a:ext cx="7477601" cy="1066205"/>
          </a:xfrm>
          <a:prstGeom prst="rect">
            <a:avLst/>
          </a:prstGeom>
          <a:noFill/>
          <a:ln/>
        </p:spPr>
        <p:txBody>
          <a:bodyPr wrap="square" rtlCol="0" anchor="t"/>
          <a:lstStyle/>
          <a:p>
            <a:pPr marL="0" indent="0">
              <a:lnSpc>
                <a:spcPts val="2799"/>
              </a:lnSpc>
              <a:buNone/>
            </a:pPr>
            <a:endParaRPr lang="en-US" sz="1750" dirty="0"/>
          </a:p>
        </p:txBody>
      </p:sp>
      <p:sp>
        <p:nvSpPr>
          <p:cNvPr id="8" name="Text 4"/>
          <p:cNvSpPr/>
          <p:nvPr/>
        </p:nvSpPr>
        <p:spPr>
          <a:xfrm>
            <a:off x="902018" y="6116003"/>
            <a:ext cx="217646" cy="146328"/>
          </a:xfrm>
          <a:prstGeom prst="rect">
            <a:avLst/>
          </a:prstGeom>
          <a:noFill/>
          <a:ln/>
        </p:spPr>
        <p:txBody>
          <a:bodyPr wrap="none" rtlCol="0" anchor="t"/>
          <a:lstStyle/>
          <a:p>
            <a:pPr marL="0" indent="0" algn="ctr">
              <a:lnSpc>
                <a:spcPts val="1152"/>
              </a:lnSpc>
              <a:buNone/>
            </a:pPr>
            <a:r>
              <a:rPr lang="en-US" sz="1152" dirty="0">
                <a:solidFill>
                  <a:srgbClr val="FFFFFF"/>
                </a:solidFill>
                <a:latin typeface="Nobile" pitchFamily="34" charset="0"/>
                <a:ea typeface="Nobile" pitchFamily="34" charset="-122"/>
                <a:cs typeface="Nobile" pitchFamily="34" charset="-120"/>
              </a:rPr>
              <a:t>Da</a:t>
            </a:r>
            <a:endParaRPr lang="en-US" sz="1152" dirty="0"/>
          </a:p>
        </p:txBody>
      </p:sp>
      <p:sp>
        <p:nvSpPr>
          <p:cNvPr id="9" name="Text 5"/>
          <p:cNvSpPr/>
          <p:nvPr/>
        </p:nvSpPr>
        <p:spPr>
          <a:xfrm>
            <a:off x="1299686" y="5994797"/>
            <a:ext cx="1648063" cy="388858"/>
          </a:xfrm>
          <a:prstGeom prst="rect">
            <a:avLst/>
          </a:prstGeom>
          <a:noFill/>
          <a:ln/>
        </p:spPr>
        <p:txBody>
          <a:bodyPr wrap="none" rtlCol="0" anchor="t"/>
          <a:lstStyle/>
          <a:p>
            <a:pPr marL="0" indent="0" algn="l">
              <a:lnSpc>
                <a:spcPts val="3062"/>
              </a:lnSpc>
              <a:buNone/>
            </a:pPr>
            <a:endParaRPr lang="en-US" sz="2187" dirty="0"/>
          </a:p>
        </p:txBody>
      </p:sp>
      <p:sp>
        <p:nvSpPr>
          <p:cNvPr id="11" name="TextBox 10">
            <a:extLst>
              <a:ext uri="{FF2B5EF4-FFF2-40B4-BE49-F238E27FC236}">
                <a16:creationId xmlns:a16="http://schemas.microsoft.com/office/drawing/2014/main" id="{AFB03A69-7D80-EE60-FB0D-2D5FB43FDD5C}"/>
              </a:ext>
            </a:extLst>
          </p:cNvPr>
          <p:cNvSpPr txBox="1"/>
          <p:nvPr/>
        </p:nvSpPr>
        <p:spPr>
          <a:xfrm>
            <a:off x="5970494" y="6262331"/>
            <a:ext cx="3164584" cy="646331"/>
          </a:xfrm>
          <a:prstGeom prst="rect">
            <a:avLst/>
          </a:prstGeom>
          <a:noFill/>
        </p:spPr>
        <p:txBody>
          <a:bodyPr wrap="none" rtlCol="0">
            <a:spAutoFit/>
          </a:bodyPr>
          <a:lstStyle/>
          <a:p>
            <a:r>
              <a:rPr lang="en-US" b="1" dirty="0"/>
              <a:t>DHANALAKSHMI K(192224201)</a:t>
            </a:r>
          </a:p>
          <a:p>
            <a:r>
              <a:rPr lang="en-US" b="1" dirty="0"/>
              <a:t>JESSICA GRACE S(192224078)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53787"/>
            <a:ext cx="14630400" cy="8229600"/>
          </a:xfrm>
          <a:prstGeom prst="rect">
            <a:avLst/>
          </a:prstGeom>
          <a:solidFill>
            <a:srgbClr val="F9F9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21654" y="2438281"/>
            <a:ext cx="4931093" cy="3353038"/>
          </a:xfrm>
          <a:prstGeom prst="rect">
            <a:avLst/>
          </a:prstGeom>
        </p:spPr>
      </p:pic>
      <p:sp>
        <p:nvSpPr>
          <p:cNvPr id="6" name="Text 1"/>
          <p:cNvSpPr/>
          <p:nvPr/>
        </p:nvSpPr>
        <p:spPr>
          <a:xfrm>
            <a:off x="833199" y="912852"/>
            <a:ext cx="7477601" cy="3332798"/>
          </a:xfrm>
          <a:prstGeom prst="rect">
            <a:avLst/>
          </a:prstGeom>
          <a:noFill/>
          <a:ln/>
        </p:spPr>
        <p:txBody>
          <a:bodyPr wrap="square" rtlCol="0" anchor="t"/>
          <a:lstStyle/>
          <a:p>
            <a:pPr marL="0" indent="0">
              <a:lnSpc>
                <a:spcPts val="6561"/>
              </a:lnSpc>
              <a:buNone/>
            </a:pPr>
            <a:r>
              <a:rPr lang="en-US" sz="5249" dirty="0">
                <a:solidFill>
                  <a:srgbClr val="1B1B27"/>
                </a:solidFill>
                <a:latin typeface="Corben" pitchFamily="34" charset="0"/>
                <a:ea typeface="Corben" pitchFamily="34" charset="-122"/>
                <a:cs typeface="Corben" pitchFamily="34" charset="-120"/>
              </a:rPr>
              <a:t>Next Steps for Implementing a Student Database Management System</a:t>
            </a:r>
            <a:endParaRPr lang="en-US" sz="5249" dirty="0"/>
          </a:p>
        </p:txBody>
      </p:sp>
      <p:sp>
        <p:nvSpPr>
          <p:cNvPr id="7" name="Text 2"/>
          <p:cNvSpPr/>
          <p:nvPr/>
        </p:nvSpPr>
        <p:spPr>
          <a:xfrm>
            <a:off x="833199" y="4578906"/>
            <a:ext cx="7477601" cy="1421606"/>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As we move forward with the implementation, it's crucial to focus on data migration, user training, and system testing. Additionally, creating a detailed timeline and allocation of resources will be essential for a successful deployment.</a:t>
            </a:r>
            <a:endParaRPr lang="en-US" sz="1750" dirty="0"/>
          </a:p>
        </p:txBody>
      </p:sp>
      <p:sp>
        <p:nvSpPr>
          <p:cNvPr id="8" name="Text 3"/>
          <p:cNvSpPr/>
          <p:nvPr/>
        </p:nvSpPr>
        <p:spPr>
          <a:xfrm>
            <a:off x="833199" y="6250424"/>
            <a:ext cx="7477601" cy="1066205"/>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Considering the scale of the system, a phased rollout and continuous monitoring are recommended to ensure a smooth transition and effective use of the student database management system.</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5017E2-7A46-70E2-5EFE-6DFC55221F64}"/>
              </a:ext>
            </a:extLst>
          </p:cNvPr>
          <p:cNvPicPr>
            <a:picLocks noChangeAspect="1"/>
          </p:cNvPicPr>
          <p:nvPr/>
        </p:nvPicPr>
        <p:blipFill>
          <a:blip r:embed="rId2"/>
          <a:stretch>
            <a:fillRect/>
          </a:stretch>
        </p:blipFill>
        <p:spPr>
          <a:xfrm>
            <a:off x="2865120" y="777240"/>
            <a:ext cx="8900160" cy="6675120"/>
          </a:xfrm>
          <a:prstGeom prst="rect">
            <a:avLst/>
          </a:prstGeom>
        </p:spPr>
      </p:pic>
    </p:spTree>
    <p:extLst>
      <p:ext uri="{BB962C8B-B14F-4D97-AF65-F5344CB8AC3E}">
        <p14:creationId xmlns:p14="http://schemas.microsoft.com/office/powerpoint/2010/main" val="3545647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935236"/>
            <a:ext cx="10554414" cy="1388745"/>
          </a:xfrm>
          <a:prstGeom prst="rect">
            <a:avLst/>
          </a:prstGeom>
          <a:noFill/>
          <a:ln/>
        </p:spPr>
        <p:txBody>
          <a:bodyPr wrap="squar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Benefits of using a student database management system</a:t>
            </a:r>
            <a:endParaRPr lang="en-US" sz="4374" dirty="0"/>
          </a:p>
        </p:txBody>
      </p:sp>
      <p:sp>
        <p:nvSpPr>
          <p:cNvPr id="5" name="Shape 2"/>
          <p:cNvSpPr/>
          <p:nvPr/>
        </p:nvSpPr>
        <p:spPr>
          <a:xfrm>
            <a:off x="2037993" y="2997518"/>
            <a:ext cx="388739" cy="388739"/>
          </a:xfrm>
          <a:prstGeom prst="roundRect">
            <a:avLst>
              <a:gd name="adj" fmla="val 25722"/>
            </a:avLst>
          </a:prstGeom>
          <a:solidFill>
            <a:srgbClr val="D2D9F9"/>
          </a:solidFill>
          <a:ln w="7620">
            <a:solidFill>
              <a:srgbClr val="B8BFDF"/>
            </a:solidFill>
            <a:prstDash val="solid"/>
          </a:ln>
        </p:spPr>
      </p:sp>
      <p:sp>
        <p:nvSpPr>
          <p:cNvPr id="6" name="Text 3"/>
          <p:cNvSpPr/>
          <p:nvPr/>
        </p:nvSpPr>
        <p:spPr>
          <a:xfrm>
            <a:off x="2648903" y="3018234"/>
            <a:ext cx="3609261"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Efficient Data Management</a:t>
            </a:r>
            <a:endParaRPr lang="en-US" sz="2187" dirty="0"/>
          </a:p>
        </p:txBody>
      </p:sp>
      <p:sp>
        <p:nvSpPr>
          <p:cNvPr id="7" name="Text 4"/>
          <p:cNvSpPr/>
          <p:nvPr/>
        </p:nvSpPr>
        <p:spPr>
          <a:xfrm>
            <a:off x="2648903" y="3498652"/>
            <a:ext cx="4555212" cy="1421606"/>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A student database system streamlines the storage and retrieval of student information, ensuring efficient data management.</a:t>
            </a:r>
            <a:endParaRPr lang="en-US" sz="1750" dirty="0"/>
          </a:p>
        </p:txBody>
      </p:sp>
      <p:sp>
        <p:nvSpPr>
          <p:cNvPr id="8" name="Shape 5"/>
          <p:cNvSpPr/>
          <p:nvPr/>
        </p:nvSpPr>
        <p:spPr>
          <a:xfrm>
            <a:off x="7426285" y="2997518"/>
            <a:ext cx="388739" cy="388739"/>
          </a:xfrm>
          <a:prstGeom prst="roundRect">
            <a:avLst>
              <a:gd name="adj" fmla="val 25722"/>
            </a:avLst>
          </a:prstGeom>
          <a:solidFill>
            <a:srgbClr val="D2D9F9"/>
          </a:solidFill>
          <a:ln w="7620">
            <a:solidFill>
              <a:srgbClr val="B8BFDF"/>
            </a:solidFill>
            <a:prstDash val="solid"/>
          </a:ln>
        </p:spPr>
      </p:sp>
      <p:sp>
        <p:nvSpPr>
          <p:cNvPr id="9" name="Text 6"/>
          <p:cNvSpPr/>
          <p:nvPr/>
        </p:nvSpPr>
        <p:spPr>
          <a:xfrm>
            <a:off x="8037195" y="3018234"/>
            <a:ext cx="3445907"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Improved Communication</a:t>
            </a:r>
            <a:endParaRPr lang="en-US" sz="2187" dirty="0"/>
          </a:p>
        </p:txBody>
      </p:sp>
      <p:sp>
        <p:nvSpPr>
          <p:cNvPr id="10" name="Text 7"/>
          <p:cNvSpPr/>
          <p:nvPr/>
        </p:nvSpPr>
        <p:spPr>
          <a:xfrm>
            <a:off x="8037195" y="3498652"/>
            <a:ext cx="4555212" cy="1421606"/>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Facilitates better communication between educators, students, and parents, leading to a more connected academic community.</a:t>
            </a:r>
            <a:endParaRPr lang="en-US" sz="1750" dirty="0"/>
          </a:p>
        </p:txBody>
      </p:sp>
      <p:sp>
        <p:nvSpPr>
          <p:cNvPr id="11" name="Shape 8"/>
          <p:cNvSpPr/>
          <p:nvPr/>
        </p:nvSpPr>
        <p:spPr>
          <a:xfrm>
            <a:off x="2037993" y="5371624"/>
            <a:ext cx="388739" cy="388739"/>
          </a:xfrm>
          <a:prstGeom prst="roundRect">
            <a:avLst>
              <a:gd name="adj" fmla="val 25722"/>
            </a:avLst>
          </a:prstGeom>
          <a:solidFill>
            <a:srgbClr val="D2D9F9"/>
          </a:solidFill>
          <a:ln w="7620">
            <a:solidFill>
              <a:srgbClr val="B8BFDF"/>
            </a:solidFill>
            <a:prstDash val="solid"/>
          </a:ln>
        </p:spPr>
      </p:sp>
      <p:sp>
        <p:nvSpPr>
          <p:cNvPr id="12" name="Text 9"/>
          <p:cNvSpPr/>
          <p:nvPr/>
        </p:nvSpPr>
        <p:spPr>
          <a:xfrm>
            <a:off x="2648903" y="5392341"/>
            <a:ext cx="3731538"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Data Analysis and Reporting</a:t>
            </a:r>
            <a:endParaRPr lang="en-US" sz="2187" dirty="0"/>
          </a:p>
        </p:txBody>
      </p:sp>
      <p:sp>
        <p:nvSpPr>
          <p:cNvPr id="13" name="Text 10"/>
          <p:cNvSpPr/>
          <p:nvPr/>
        </p:nvSpPr>
        <p:spPr>
          <a:xfrm>
            <a:off x="2648903" y="5872758"/>
            <a:ext cx="4555212" cy="1421606"/>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Enables in-depth data analysis and reporting, allowing educators to make informed decisions for student progress and development.</a:t>
            </a:r>
            <a:endParaRPr lang="en-US" sz="1750" dirty="0"/>
          </a:p>
        </p:txBody>
      </p:sp>
      <p:sp>
        <p:nvSpPr>
          <p:cNvPr id="14" name="Shape 11"/>
          <p:cNvSpPr/>
          <p:nvPr/>
        </p:nvSpPr>
        <p:spPr>
          <a:xfrm>
            <a:off x="7426285" y="5371624"/>
            <a:ext cx="388739" cy="388739"/>
          </a:xfrm>
          <a:prstGeom prst="roundRect">
            <a:avLst>
              <a:gd name="adj" fmla="val 25722"/>
            </a:avLst>
          </a:prstGeom>
          <a:solidFill>
            <a:srgbClr val="D2D9F9"/>
          </a:solidFill>
          <a:ln w="7620">
            <a:solidFill>
              <a:srgbClr val="B8BFDF"/>
            </a:solidFill>
            <a:prstDash val="solid"/>
          </a:ln>
        </p:spPr>
      </p:sp>
      <p:sp>
        <p:nvSpPr>
          <p:cNvPr id="15" name="Text 12"/>
          <p:cNvSpPr/>
          <p:nvPr/>
        </p:nvSpPr>
        <p:spPr>
          <a:xfrm>
            <a:off x="8037195" y="5392341"/>
            <a:ext cx="2777490"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Enhanced Security</a:t>
            </a:r>
            <a:endParaRPr lang="en-US" sz="2187" dirty="0"/>
          </a:p>
        </p:txBody>
      </p:sp>
      <p:sp>
        <p:nvSpPr>
          <p:cNvPr id="16" name="Text 13"/>
          <p:cNvSpPr/>
          <p:nvPr/>
        </p:nvSpPr>
        <p:spPr>
          <a:xfrm>
            <a:off x="8037195" y="5872758"/>
            <a:ext cx="4555212" cy="1066205"/>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Offers advanced security measures to safeguard sensitive student data, ensuring compliance with data privacy regulations.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1258610"/>
            <a:ext cx="10554414" cy="1388745"/>
          </a:xfrm>
          <a:prstGeom prst="rect">
            <a:avLst/>
          </a:prstGeom>
          <a:noFill/>
          <a:ln/>
        </p:spPr>
        <p:txBody>
          <a:bodyPr wrap="squar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Key Features of a Student Database Management System</a:t>
            </a:r>
            <a:endParaRPr lang="en-US" sz="4374" dirty="0"/>
          </a:p>
        </p:txBody>
      </p:sp>
      <p:sp>
        <p:nvSpPr>
          <p:cNvPr id="5" name="Shape 2"/>
          <p:cNvSpPr/>
          <p:nvPr/>
        </p:nvSpPr>
        <p:spPr>
          <a:xfrm>
            <a:off x="2037993" y="3091696"/>
            <a:ext cx="5166122" cy="1650802"/>
          </a:xfrm>
          <a:prstGeom prst="roundRect">
            <a:avLst>
              <a:gd name="adj" fmla="val 6057"/>
            </a:avLst>
          </a:prstGeom>
          <a:solidFill>
            <a:srgbClr val="D2D9F9"/>
          </a:solidFill>
          <a:ln w="7620">
            <a:solidFill>
              <a:srgbClr val="B8BFDF"/>
            </a:solidFill>
            <a:prstDash val="solid"/>
          </a:ln>
        </p:spPr>
      </p:sp>
      <p:sp>
        <p:nvSpPr>
          <p:cNvPr id="6" name="Text 3"/>
          <p:cNvSpPr/>
          <p:nvPr/>
        </p:nvSpPr>
        <p:spPr>
          <a:xfrm>
            <a:off x="2267783" y="3321487"/>
            <a:ext cx="2777490"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Data Management</a:t>
            </a:r>
            <a:endParaRPr lang="en-US" sz="2187" dirty="0"/>
          </a:p>
        </p:txBody>
      </p:sp>
      <p:sp>
        <p:nvSpPr>
          <p:cNvPr id="7" name="Text 4"/>
          <p:cNvSpPr/>
          <p:nvPr/>
        </p:nvSpPr>
        <p:spPr>
          <a:xfrm>
            <a:off x="2267783" y="3801904"/>
            <a:ext cx="4706541" cy="710803"/>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Efficiently store, retrieve, and manage student information and academic records.</a:t>
            </a:r>
            <a:endParaRPr lang="en-US" sz="1750" dirty="0"/>
          </a:p>
        </p:txBody>
      </p:sp>
      <p:sp>
        <p:nvSpPr>
          <p:cNvPr id="8" name="Shape 5"/>
          <p:cNvSpPr/>
          <p:nvPr/>
        </p:nvSpPr>
        <p:spPr>
          <a:xfrm>
            <a:off x="7426285" y="3091696"/>
            <a:ext cx="5166122" cy="1650802"/>
          </a:xfrm>
          <a:prstGeom prst="roundRect">
            <a:avLst>
              <a:gd name="adj" fmla="val 6057"/>
            </a:avLst>
          </a:prstGeom>
          <a:solidFill>
            <a:srgbClr val="D2D9F9"/>
          </a:solidFill>
          <a:ln w="7620">
            <a:solidFill>
              <a:srgbClr val="B8BFDF"/>
            </a:solidFill>
            <a:prstDash val="solid"/>
          </a:ln>
        </p:spPr>
      </p:sp>
      <p:sp>
        <p:nvSpPr>
          <p:cNvPr id="9" name="Text 6"/>
          <p:cNvSpPr/>
          <p:nvPr/>
        </p:nvSpPr>
        <p:spPr>
          <a:xfrm>
            <a:off x="7656076" y="3321487"/>
            <a:ext cx="2777490"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Accessibility</a:t>
            </a:r>
            <a:endParaRPr lang="en-US" sz="2187" dirty="0"/>
          </a:p>
        </p:txBody>
      </p:sp>
      <p:sp>
        <p:nvSpPr>
          <p:cNvPr id="10" name="Text 7"/>
          <p:cNvSpPr/>
          <p:nvPr/>
        </p:nvSpPr>
        <p:spPr>
          <a:xfrm>
            <a:off x="7656076" y="3801904"/>
            <a:ext cx="4706541" cy="710803"/>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Enable authorized users to access and update student data from anywhere.</a:t>
            </a:r>
            <a:endParaRPr lang="en-US" sz="1750" dirty="0"/>
          </a:p>
        </p:txBody>
      </p:sp>
      <p:sp>
        <p:nvSpPr>
          <p:cNvPr id="11" name="Shape 8"/>
          <p:cNvSpPr/>
          <p:nvPr/>
        </p:nvSpPr>
        <p:spPr>
          <a:xfrm>
            <a:off x="2037993" y="4964668"/>
            <a:ext cx="5166122" cy="2006203"/>
          </a:xfrm>
          <a:prstGeom prst="roundRect">
            <a:avLst>
              <a:gd name="adj" fmla="val 4984"/>
            </a:avLst>
          </a:prstGeom>
          <a:solidFill>
            <a:srgbClr val="D2D9F9"/>
          </a:solidFill>
          <a:ln w="7620">
            <a:solidFill>
              <a:srgbClr val="B8BFDF"/>
            </a:solidFill>
            <a:prstDash val="solid"/>
          </a:ln>
        </p:spPr>
      </p:sp>
      <p:sp>
        <p:nvSpPr>
          <p:cNvPr id="12" name="Text 9"/>
          <p:cNvSpPr/>
          <p:nvPr/>
        </p:nvSpPr>
        <p:spPr>
          <a:xfrm>
            <a:off x="2267783" y="5194459"/>
            <a:ext cx="2777490"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Security</a:t>
            </a:r>
            <a:endParaRPr lang="en-US" sz="2187" dirty="0"/>
          </a:p>
        </p:txBody>
      </p:sp>
      <p:sp>
        <p:nvSpPr>
          <p:cNvPr id="13" name="Text 10"/>
          <p:cNvSpPr/>
          <p:nvPr/>
        </p:nvSpPr>
        <p:spPr>
          <a:xfrm>
            <a:off x="2267783" y="5674876"/>
            <a:ext cx="4706541" cy="710803"/>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Implement robust security measures to protect sensitive student information.</a:t>
            </a:r>
            <a:endParaRPr lang="en-US" sz="1750" dirty="0"/>
          </a:p>
        </p:txBody>
      </p:sp>
      <p:sp>
        <p:nvSpPr>
          <p:cNvPr id="14" name="Shape 11"/>
          <p:cNvSpPr/>
          <p:nvPr/>
        </p:nvSpPr>
        <p:spPr>
          <a:xfrm>
            <a:off x="7426285" y="4964668"/>
            <a:ext cx="5166122" cy="2006203"/>
          </a:xfrm>
          <a:prstGeom prst="roundRect">
            <a:avLst>
              <a:gd name="adj" fmla="val 4984"/>
            </a:avLst>
          </a:prstGeom>
          <a:solidFill>
            <a:srgbClr val="D2D9F9"/>
          </a:solidFill>
          <a:ln w="7620">
            <a:solidFill>
              <a:srgbClr val="B8BFDF"/>
            </a:solidFill>
            <a:prstDash val="solid"/>
          </a:ln>
        </p:spPr>
      </p:sp>
      <p:sp>
        <p:nvSpPr>
          <p:cNvPr id="15" name="Text 12"/>
          <p:cNvSpPr/>
          <p:nvPr/>
        </p:nvSpPr>
        <p:spPr>
          <a:xfrm>
            <a:off x="7656076" y="5194459"/>
            <a:ext cx="2777490" cy="347186"/>
          </a:xfrm>
          <a:prstGeom prst="rect">
            <a:avLst/>
          </a:prstGeom>
          <a:noFill/>
          <a:ln/>
        </p:spPr>
        <p:txBody>
          <a:bodyPr wrap="none" rtlCol="0" anchor="t"/>
          <a:lstStyle/>
          <a:p>
            <a:pPr marL="0" indent="0">
              <a:lnSpc>
                <a:spcPts val="2734"/>
              </a:lnSpc>
              <a:buNone/>
            </a:pPr>
            <a:r>
              <a:rPr lang="en-US" sz="2187" dirty="0">
                <a:solidFill>
                  <a:srgbClr val="404155"/>
                </a:solidFill>
                <a:latin typeface="Corben" pitchFamily="34" charset="0"/>
                <a:ea typeface="Corben" pitchFamily="34" charset="-122"/>
                <a:cs typeface="Corben" pitchFamily="34" charset="-120"/>
              </a:rPr>
              <a:t>Integration</a:t>
            </a:r>
            <a:endParaRPr lang="en-US" sz="2187" dirty="0"/>
          </a:p>
        </p:txBody>
      </p:sp>
      <p:sp>
        <p:nvSpPr>
          <p:cNvPr id="16" name="Text 13"/>
          <p:cNvSpPr/>
          <p:nvPr/>
        </p:nvSpPr>
        <p:spPr>
          <a:xfrm>
            <a:off x="7656076" y="5674876"/>
            <a:ext cx="4706541" cy="1066205"/>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Seamlessly integrate with other educational systems and software for data synchronization.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240280"/>
            <a:ext cx="7477601" cy="1388745"/>
          </a:xfrm>
          <a:prstGeom prst="rect">
            <a:avLst/>
          </a:prstGeom>
          <a:noFill/>
          <a:ln/>
        </p:spPr>
        <p:txBody>
          <a:bodyPr wrap="squar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Existing System Problems and Proposed System</a:t>
            </a:r>
            <a:endParaRPr lang="en-US" sz="4374" dirty="0"/>
          </a:p>
        </p:txBody>
      </p:sp>
      <p:sp>
        <p:nvSpPr>
          <p:cNvPr id="6" name="Text 2"/>
          <p:cNvSpPr/>
          <p:nvPr/>
        </p:nvSpPr>
        <p:spPr>
          <a:xfrm>
            <a:off x="833199" y="3962281"/>
            <a:ext cx="7477601" cy="710803"/>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The existing paper-based student record system is prone to errors and inefficiencies due to manual data entry and organization.</a:t>
            </a:r>
            <a:endParaRPr lang="en-US" sz="1750" dirty="0"/>
          </a:p>
        </p:txBody>
      </p:sp>
      <p:sp>
        <p:nvSpPr>
          <p:cNvPr id="7" name="Text 3"/>
          <p:cNvSpPr/>
          <p:nvPr/>
        </p:nvSpPr>
        <p:spPr>
          <a:xfrm>
            <a:off x="833199" y="4922996"/>
            <a:ext cx="7477601" cy="1066205"/>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The proposed student database management system will streamline data management, reduce errors, and improve accessibility to student information.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5791"/>
          </a:xfrm>
          <a:prstGeom prst="rect">
            <a:avLst/>
          </a:prstGeom>
          <a:solidFill>
            <a:srgbClr val="F9F9FF">
              <a:alpha val="75000"/>
            </a:srgbClr>
          </a:solidFill>
          <a:ln/>
        </p:spPr>
      </p:sp>
      <p:pic>
        <p:nvPicPr>
          <p:cNvPr id="4" name="Image 1" descr="preencoded.png"/>
          <p:cNvPicPr>
            <a:picLocks noChangeAspect="1"/>
          </p:cNvPicPr>
          <p:nvPr/>
        </p:nvPicPr>
        <p:blipFill>
          <a:blip r:embed="rId4"/>
          <a:stretch>
            <a:fillRect/>
          </a:stretch>
        </p:blipFill>
        <p:spPr>
          <a:xfrm>
            <a:off x="0" y="0"/>
            <a:ext cx="14630400" cy="1944172"/>
          </a:xfrm>
          <a:prstGeom prst="rect">
            <a:avLst/>
          </a:prstGeom>
        </p:spPr>
      </p:pic>
      <p:sp>
        <p:nvSpPr>
          <p:cNvPr id="5" name="Text 1"/>
          <p:cNvSpPr/>
          <p:nvPr/>
        </p:nvSpPr>
        <p:spPr>
          <a:xfrm>
            <a:off x="3621167" y="2371844"/>
            <a:ext cx="7388066" cy="1458039"/>
          </a:xfrm>
          <a:prstGeom prst="rect">
            <a:avLst/>
          </a:prstGeom>
          <a:noFill/>
          <a:ln/>
        </p:spPr>
        <p:txBody>
          <a:bodyPr wrap="square" rtlCol="0" anchor="t"/>
          <a:lstStyle/>
          <a:p>
            <a:pPr marL="0" indent="0">
              <a:lnSpc>
                <a:spcPts val="3827"/>
              </a:lnSpc>
              <a:buNone/>
            </a:pPr>
            <a:r>
              <a:rPr lang="en-US" sz="3062" dirty="0">
                <a:solidFill>
                  <a:srgbClr val="1B1B27"/>
                </a:solidFill>
                <a:latin typeface="Corben" pitchFamily="34" charset="0"/>
                <a:ea typeface="Corben" pitchFamily="34" charset="-122"/>
                <a:cs typeface="Corben" pitchFamily="34" charset="-120"/>
              </a:rPr>
              <a:t>Data Management and Organization in a Student Database Management System</a:t>
            </a:r>
            <a:endParaRPr lang="en-US" sz="3062" dirty="0"/>
          </a:p>
        </p:txBody>
      </p:sp>
      <p:sp>
        <p:nvSpPr>
          <p:cNvPr id="6" name="Shape 2"/>
          <p:cNvSpPr/>
          <p:nvPr/>
        </p:nvSpPr>
        <p:spPr>
          <a:xfrm>
            <a:off x="3838932" y="4063127"/>
            <a:ext cx="31075" cy="3744992"/>
          </a:xfrm>
          <a:prstGeom prst="roundRect">
            <a:avLst>
              <a:gd name="adj" fmla="val 225238"/>
            </a:avLst>
          </a:prstGeom>
          <a:solidFill>
            <a:srgbClr val="B8BFDF"/>
          </a:solidFill>
          <a:ln/>
        </p:spPr>
      </p:sp>
      <p:sp>
        <p:nvSpPr>
          <p:cNvPr id="7" name="Shape 3"/>
          <p:cNvSpPr/>
          <p:nvPr/>
        </p:nvSpPr>
        <p:spPr>
          <a:xfrm>
            <a:off x="4029373" y="4343936"/>
            <a:ext cx="544354" cy="31075"/>
          </a:xfrm>
          <a:prstGeom prst="roundRect">
            <a:avLst>
              <a:gd name="adj" fmla="val 225238"/>
            </a:avLst>
          </a:prstGeom>
          <a:solidFill>
            <a:srgbClr val="B8BFDF"/>
          </a:solidFill>
          <a:ln/>
        </p:spPr>
      </p:sp>
      <p:sp>
        <p:nvSpPr>
          <p:cNvPr id="8" name="Shape 4"/>
          <p:cNvSpPr/>
          <p:nvPr/>
        </p:nvSpPr>
        <p:spPr>
          <a:xfrm>
            <a:off x="3679448" y="4184571"/>
            <a:ext cx="349925" cy="349925"/>
          </a:xfrm>
          <a:prstGeom prst="roundRect">
            <a:avLst>
              <a:gd name="adj" fmla="val 20002"/>
            </a:avLst>
          </a:prstGeom>
          <a:solidFill>
            <a:srgbClr val="D2D9F9"/>
          </a:solidFill>
          <a:ln w="7620">
            <a:solidFill>
              <a:srgbClr val="B8BFDF"/>
            </a:solidFill>
            <a:prstDash val="solid"/>
          </a:ln>
        </p:spPr>
      </p:sp>
      <p:sp>
        <p:nvSpPr>
          <p:cNvPr id="9" name="Text 5"/>
          <p:cNvSpPr/>
          <p:nvPr/>
        </p:nvSpPr>
        <p:spPr>
          <a:xfrm>
            <a:off x="3819942" y="4213622"/>
            <a:ext cx="68937" cy="291703"/>
          </a:xfrm>
          <a:prstGeom prst="rect">
            <a:avLst/>
          </a:prstGeom>
          <a:noFill/>
          <a:ln/>
        </p:spPr>
        <p:txBody>
          <a:bodyPr wrap="none" rtlCol="0" anchor="t"/>
          <a:lstStyle/>
          <a:p>
            <a:pPr marL="0" indent="0" algn="ctr">
              <a:lnSpc>
                <a:spcPts val="2296"/>
              </a:lnSpc>
              <a:buNone/>
            </a:pPr>
            <a:r>
              <a:rPr lang="en-US" sz="1837" dirty="0">
                <a:solidFill>
                  <a:srgbClr val="404155"/>
                </a:solidFill>
                <a:latin typeface="Corben" pitchFamily="34" charset="0"/>
                <a:ea typeface="Corben" pitchFamily="34" charset="-122"/>
                <a:cs typeface="Corben" pitchFamily="34" charset="-120"/>
              </a:rPr>
              <a:t>1</a:t>
            </a:r>
            <a:endParaRPr lang="en-US" sz="1837" dirty="0"/>
          </a:p>
        </p:txBody>
      </p:sp>
      <p:sp>
        <p:nvSpPr>
          <p:cNvPr id="10" name="Text 6"/>
          <p:cNvSpPr/>
          <p:nvPr/>
        </p:nvSpPr>
        <p:spPr>
          <a:xfrm>
            <a:off x="4709874" y="4218623"/>
            <a:ext cx="1944172" cy="243007"/>
          </a:xfrm>
          <a:prstGeom prst="rect">
            <a:avLst/>
          </a:prstGeom>
          <a:noFill/>
          <a:ln/>
        </p:spPr>
        <p:txBody>
          <a:bodyPr wrap="none" rtlCol="0" anchor="t"/>
          <a:lstStyle/>
          <a:p>
            <a:pPr marL="0" indent="0" algn="l">
              <a:lnSpc>
                <a:spcPts val="1914"/>
              </a:lnSpc>
              <a:buNone/>
            </a:pPr>
            <a:r>
              <a:rPr lang="en-US" sz="1531" dirty="0">
                <a:solidFill>
                  <a:srgbClr val="404155"/>
                </a:solidFill>
                <a:latin typeface="Corben" pitchFamily="34" charset="0"/>
                <a:ea typeface="Corben" pitchFamily="34" charset="-122"/>
                <a:cs typeface="Corben" pitchFamily="34" charset="-120"/>
              </a:rPr>
              <a:t>Data Collection</a:t>
            </a:r>
            <a:endParaRPr lang="en-US" sz="1531" dirty="0"/>
          </a:p>
        </p:txBody>
      </p:sp>
      <p:sp>
        <p:nvSpPr>
          <p:cNvPr id="11" name="Text 7"/>
          <p:cNvSpPr/>
          <p:nvPr/>
        </p:nvSpPr>
        <p:spPr>
          <a:xfrm>
            <a:off x="4709874" y="4554855"/>
            <a:ext cx="6299359" cy="497443"/>
          </a:xfrm>
          <a:prstGeom prst="rect">
            <a:avLst/>
          </a:prstGeom>
          <a:noFill/>
          <a:ln/>
        </p:spPr>
        <p:txBody>
          <a:bodyPr wrap="square" rtlCol="0" anchor="t"/>
          <a:lstStyle/>
          <a:p>
            <a:pPr marL="0" indent="0" algn="l">
              <a:lnSpc>
                <a:spcPts val="1960"/>
              </a:lnSpc>
              <a:buNone/>
            </a:pPr>
            <a:r>
              <a:rPr lang="en-US" sz="1225" dirty="0">
                <a:solidFill>
                  <a:srgbClr val="404155"/>
                </a:solidFill>
                <a:latin typeface="Nobile" pitchFamily="34" charset="0"/>
                <a:ea typeface="Nobile" pitchFamily="34" charset="-122"/>
                <a:cs typeface="Nobile" pitchFamily="34" charset="-120"/>
              </a:rPr>
              <a:t>Information is gathered from various sources, including enrollment forms, assessment results, and demographic data.</a:t>
            </a:r>
            <a:endParaRPr lang="en-US" sz="1225" dirty="0"/>
          </a:p>
        </p:txBody>
      </p:sp>
      <p:sp>
        <p:nvSpPr>
          <p:cNvPr id="12" name="Shape 8"/>
          <p:cNvSpPr/>
          <p:nvPr/>
        </p:nvSpPr>
        <p:spPr>
          <a:xfrm>
            <a:off x="4029373" y="5644098"/>
            <a:ext cx="544354" cy="31075"/>
          </a:xfrm>
          <a:prstGeom prst="roundRect">
            <a:avLst>
              <a:gd name="adj" fmla="val 225238"/>
            </a:avLst>
          </a:prstGeom>
          <a:solidFill>
            <a:srgbClr val="B8BFDF"/>
          </a:solidFill>
          <a:ln/>
        </p:spPr>
      </p:sp>
      <p:sp>
        <p:nvSpPr>
          <p:cNvPr id="13" name="Shape 9"/>
          <p:cNvSpPr/>
          <p:nvPr/>
        </p:nvSpPr>
        <p:spPr>
          <a:xfrm>
            <a:off x="3679448" y="5484733"/>
            <a:ext cx="349925" cy="349925"/>
          </a:xfrm>
          <a:prstGeom prst="roundRect">
            <a:avLst>
              <a:gd name="adj" fmla="val 20002"/>
            </a:avLst>
          </a:prstGeom>
          <a:solidFill>
            <a:srgbClr val="D2D9F9"/>
          </a:solidFill>
          <a:ln w="7620">
            <a:solidFill>
              <a:srgbClr val="B8BFDF"/>
            </a:solidFill>
            <a:prstDash val="solid"/>
          </a:ln>
        </p:spPr>
      </p:sp>
      <p:sp>
        <p:nvSpPr>
          <p:cNvPr id="14" name="Text 10"/>
          <p:cNvSpPr/>
          <p:nvPr/>
        </p:nvSpPr>
        <p:spPr>
          <a:xfrm>
            <a:off x="3793510" y="5513784"/>
            <a:ext cx="121682" cy="291703"/>
          </a:xfrm>
          <a:prstGeom prst="rect">
            <a:avLst/>
          </a:prstGeom>
          <a:noFill/>
          <a:ln/>
        </p:spPr>
        <p:txBody>
          <a:bodyPr wrap="none" rtlCol="0" anchor="t"/>
          <a:lstStyle/>
          <a:p>
            <a:pPr marL="0" indent="0" algn="ctr">
              <a:lnSpc>
                <a:spcPts val="2296"/>
              </a:lnSpc>
              <a:buNone/>
            </a:pPr>
            <a:r>
              <a:rPr lang="en-US" sz="1837" dirty="0">
                <a:solidFill>
                  <a:srgbClr val="404155"/>
                </a:solidFill>
                <a:latin typeface="Corben" pitchFamily="34" charset="0"/>
                <a:ea typeface="Corben" pitchFamily="34" charset="-122"/>
                <a:cs typeface="Corben" pitchFamily="34" charset="-120"/>
              </a:rPr>
              <a:t>2</a:t>
            </a:r>
            <a:endParaRPr lang="en-US" sz="1837" dirty="0"/>
          </a:p>
        </p:txBody>
      </p:sp>
      <p:sp>
        <p:nvSpPr>
          <p:cNvPr id="15" name="Text 11"/>
          <p:cNvSpPr/>
          <p:nvPr/>
        </p:nvSpPr>
        <p:spPr>
          <a:xfrm>
            <a:off x="4709874" y="5518785"/>
            <a:ext cx="1944172" cy="243007"/>
          </a:xfrm>
          <a:prstGeom prst="rect">
            <a:avLst/>
          </a:prstGeom>
          <a:noFill/>
          <a:ln/>
        </p:spPr>
        <p:txBody>
          <a:bodyPr wrap="none" rtlCol="0" anchor="t"/>
          <a:lstStyle/>
          <a:p>
            <a:pPr marL="0" indent="0" algn="l">
              <a:lnSpc>
                <a:spcPts val="1914"/>
              </a:lnSpc>
              <a:buNone/>
            </a:pPr>
            <a:r>
              <a:rPr lang="en-US" sz="1531" dirty="0">
                <a:solidFill>
                  <a:srgbClr val="404155"/>
                </a:solidFill>
                <a:latin typeface="Corben" pitchFamily="34" charset="0"/>
                <a:ea typeface="Corben" pitchFamily="34" charset="-122"/>
                <a:cs typeface="Corben" pitchFamily="34" charset="-120"/>
              </a:rPr>
              <a:t>Data Storage</a:t>
            </a:r>
            <a:endParaRPr lang="en-US" sz="1531" dirty="0"/>
          </a:p>
        </p:txBody>
      </p:sp>
      <p:sp>
        <p:nvSpPr>
          <p:cNvPr id="16" name="Text 12"/>
          <p:cNvSpPr/>
          <p:nvPr/>
        </p:nvSpPr>
        <p:spPr>
          <a:xfrm>
            <a:off x="4709874" y="5855018"/>
            <a:ext cx="6299359" cy="497443"/>
          </a:xfrm>
          <a:prstGeom prst="rect">
            <a:avLst/>
          </a:prstGeom>
          <a:noFill/>
          <a:ln/>
        </p:spPr>
        <p:txBody>
          <a:bodyPr wrap="square" rtlCol="0" anchor="t"/>
          <a:lstStyle/>
          <a:p>
            <a:pPr marL="0" indent="0" algn="l">
              <a:lnSpc>
                <a:spcPts val="1960"/>
              </a:lnSpc>
              <a:buNone/>
            </a:pPr>
            <a:r>
              <a:rPr lang="en-US" sz="1225" dirty="0">
                <a:solidFill>
                  <a:srgbClr val="404155"/>
                </a:solidFill>
                <a:latin typeface="Nobile" pitchFamily="34" charset="0"/>
                <a:ea typeface="Nobile" pitchFamily="34" charset="-122"/>
                <a:cs typeface="Nobile" pitchFamily="34" charset="-120"/>
              </a:rPr>
              <a:t>Collected data is stored in a structured manner using databases, ensuring easy access and efficient retrieval.</a:t>
            </a:r>
            <a:endParaRPr lang="en-US" sz="1225" dirty="0"/>
          </a:p>
        </p:txBody>
      </p:sp>
      <p:sp>
        <p:nvSpPr>
          <p:cNvPr id="17" name="Shape 13"/>
          <p:cNvSpPr/>
          <p:nvPr/>
        </p:nvSpPr>
        <p:spPr>
          <a:xfrm>
            <a:off x="4029373" y="6944261"/>
            <a:ext cx="544354" cy="31075"/>
          </a:xfrm>
          <a:prstGeom prst="roundRect">
            <a:avLst>
              <a:gd name="adj" fmla="val 225238"/>
            </a:avLst>
          </a:prstGeom>
          <a:solidFill>
            <a:srgbClr val="B8BFDF"/>
          </a:solidFill>
          <a:ln/>
        </p:spPr>
      </p:sp>
      <p:sp>
        <p:nvSpPr>
          <p:cNvPr id="18" name="Shape 14"/>
          <p:cNvSpPr/>
          <p:nvPr/>
        </p:nvSpPr>
        <p:spPr>
          <a:xfrm>
            <a:off x="3679448" y="6784896"/>
            <a:ext cx="349925" cy="349925"/>
          </a:xfrm>
          <a:prstGeom prst="roundRect">
            <a:avLst>
              <a:gd name="adj" fmla="val 20002"/>
            </a:avLst>
          </a:prstGeom>
          <a:solidFill>
            <a:srgbClr val="D2D9F9"/>
          </a:solidFill>
          <a:ln w="7620">
            <a:solidFill>
              <a:srgbClr val="B8BFDF"/>
            </a:solidFill>
            <a:prstDash val="solid"/>
          </a:ln>
        </p:spPr>
      </p:sp>
      <p:sp>
        <p:nvSpPr>
          <p:cNvPr id="19" name="Text 15"/>
          <p:cNvSpPr/>
          <p:nvPr/>
        </p:nvSpPr>
        <p:spPr>
          <a:xfrm>
            <a:off x="3788866" y="6813947"/>
            <a:ext cx="131088" cy="291703"/>
          </a:xfrm>
          <a:prstGeom prst="rect">
            <a:avLst/>
          </a:prstGeom>
          <a:noFill/>
          <a:ln/>
        </p:spPr>
        <p:txBody>
          <a:bodyPr wrap="none" rtlCol="0" anchor="t"/>
          <a:lstStyle/>
          <a:p>
            <a:pPr marL="0" indent="0" algn="ctr">
              <a:lnSpc>
                <a:spcPts val="2296"/>
              </a:lnSpc>
              <a:buNone/>
            </a:pPr>
            <a:r>
              <a:rPr lang="en-US" sz="1837" dirty="0">
                <a:solidFill>
                  <a:srgbClr val="404155"/>
                </a:solidFill>
                <a:latin typeface="Corben" pitchFamily="34" charset="0"/>
                <a:ea typeface="Corben" pitchFamily="34" charset="-122"/>
                <a:cs typeface="Corben" pitchFamily="34" charset="-120"/>
              </a:rPr>
              <a:t>3</a:t>
            </a:r>
            <a:endParaRPr lang="en-US" sz="1837" dirty="0"/>
          </a:p>
        </p:txBody>
      </p:sp>
      <p:sp>
        <p:nvSpPr>
          <p:cNvPr id="20" name="Text 16"/>
          <p:cNvSpPr/>
          <p:nvPr/>
        </p:nvSpPr>
        <p:spPr>
          <a:xfrm>
            <a:off x="4709874" y="6818947"/>
            <a:ext cx="1944172" cy="243007"/>
          </a:xfrm>
          <a:prstGeom prst="rect">
            <a:avLst/>
          </a:prstGeom>
          <a:noFill/>
          <a:ln/>
        </p:spPr>
        <p:txBody>
          <a:bodyPr wrap="none" rtlCol="0" anchor="t"/>
          <a:lstStyle/>
          <a:p>
            <a:pPr marL="0" indent="0" algn="l">
              <a:lnSpc>
                <a:spcPts val="1914"/>
              </a:lnSpc>
              <a:buNone/>
            </a:pPr>
            <a:r>
              <a:rPr lang="en-US" sz="1531" dirty="0">
                <a:solidFill>
                  <a:srgbClr val="404155"/>
                </a:solidFill>
                <a:latin typeface="Corben" pitchFamily="34" charset="0"/>
                <a:ea typeface="Corben" pitchFamily="34" charset="-122"/>
                <a:cs typeface="Corben" pitchFamily="34" charset="-120"/>
              </a:rPr>
              <a:t>Data Maintenance</a:t>
            </a:r>
            <a:endParaRPr lang="en-US" sz="1531" dirty="0"/>
          </a:p>
        </p:txBody>
      </p:sp>
      <p:sp>
        <p:nvSpPr>
          <p:cNvPr id="21" name="Text 17"/>
          <p:cNvSpPr/>
          <p:nvPr/>
        </p:nvSpPr>
        <p:spPr>
          <a:xfrm>
            <a:off x="4709874" y="7155180"/>
            <a:ext cx="6299359" cy="497443"/>
          </a:xfrm>
          <a:prstGeom prst="rect">
            <a:avLst/>
          </a:prstGeom>
          <a:noFill/>
          <a:ln/>
        </p:spPr>
        <p:txBody>
          <a:bodyPr wrap="square" rtlCol="0" anchor="t"/>
          <a:lstStyle/>
          <a:p>
            <a:pPr marL="0" indent="0" algn="l">
              <a:lnSpc>
                <a:spcPts val="1960"/>
              </a:lnSpc>
              <a:buNone/>
            </a:pPr>
            <a:r>
              <a:rPr lang="en-US" sz="1225" dirty="0">
                <a:solidFill>
                  <a:srgbClr val="404155"/>
                </a:solidFill>
                <a:latin typeface="Nobile" pitchFamily="34" charset="0"/>
                <a:ea typeface="Nobile" pitchFamily="34" charset="-122"/>
                <a:cs typeface="Nobile" pitchFamily="34" charset="-120"/>
              </a:rPr>
              <a:t>Regular updates, backups, and data cleaning processes are implemented to maintain accuracy and relevancy.</a:t>
            </a:r>
            <a:endParaRPr lang="en-US" sz="122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898803"/>
            <a:ext cx="10554414" cy="1388745"/>
          </a:xfrm>
          <a:prstGeom prst="rect">
            <a:avLst/>
          </a:prstGeom>
          <a:noFill/>
          <a:ln/>
        </p:spPr>
        <p:txBody>
          <a:bodyPr wrap="squar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Integration with other systems and platforms</a:t>
            </a:r>
            <a:endParaRPr lang="en-US" sz="4374" dirty="0"/>
          </a:p>
        </p:txBody>
      </p:sp>
      <p:sp>
        <p:nvSpPr>
          <p:cNvPr id="5" name="Text 2"/>
          <p:cNvSpPr/>
          <p:nvPr/>
        </p:nvSpPr>
        <p:spPr>
          <a:xfrm>
            <a:off x="2037993" y="2820710"/>
            <a:ext cx="5006221" cy="2843213"/>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Integrating a student database management system with other systems and platforms is crucial for seamless operations. It allows for the exchange of data with learning management systems, financial systems, and other university platforms, ensuring comprehensive access and utilization of information.</a:t>
            </a:r>
            <a:endParaRPr lang="en-US" sz="1750" dirty="0"/>
          </a:p>
        </p:txBody>
      </p:sp>
      <p:pic>
        <p:nvPicPr>
          <p:cNvPr id="6" name="Image 1" descr="preencoded.png"/>
          <p:cNvPicPr>
            <a:picLocks noChangeAspect="1"/>
          </p:cNvPicPr>
          <p:nvPr/>
        </p:nvPicPr>
        <p:blipFill>
          <a:blip r:embed="rId4"/>
          <a:stretch>
            <a:fillRect/>
          </a:stretch>
        </p:blipFill>
        <p:spPr>
          <a:xfrm>
            <a:off x="7593806" y="2874050"/>
            <a:ext cx="5006221" cy="420350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2087523"/>
            <a:ext cx="9501188" cy="694373"/>
          </a:xfrm>
          <a:prstGeom prst="rect">
            <a:avLst/>
          </a:prstGeom>
          <a:noFill/>
          <a:ln/>
        </p:spPr>
        <p:txBody>
          <a:bodyPr wrap="non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Reporting and Analytics Capabilities</a:t>
            </a:r>
            <a:endParaRPr lang="en-US" sz="4374" dirty="0"/>
          </a:p>
        </p:txBody>
      </p:sp>
      <p:pic>
        <p:nvPicPr>
          <p:cNvPr id="5" name="Image 1" descr="preencoded.png"/>
          <p:cNvPicPr>
            <a:picLocks noChangeAspect="1"/>
          </p:cNvPicPr>
          <p:nvPr/>
        </p:nvPicPr>
        <p:blipFill>
          <a:blip r:embed="rId4"/>
          <a:stretch>
            <a:fillRect/>
          </a:stretch>
        </p:blipFill>
        <p:spPr>
          <a:xfrm>
            <a:off x="2037993" y="3226237"/>
            <a:ext cx="444341" cy="444341"/>
          </a:xfrm>
          <a:prstGeom prst="rect">
            <a:avLst/>
          </a:prstGeom>
        </p:spPr>
      </p:pic>
      <p:sp>
        <p:nvSpPr>
          <p:cNvPr id="6" name="Text 2"/>
          <p:cNvSpPr/>
          <p:nvPr/>
        </p:nvSpPr>
        <p:spPr>
          <a:xfrm>
            <a:off x="2037993" y="3892748"/>
            <a:ext cx="2388632" cy="694373"/>
          </a:xfrm>
          <a:prstGeom prst="rect">
            <a:avLst/>
          </a:prstGeom>
          <a:noFill/>
          <a:ln/>
        </p:spPr>
        <p:txBody>
          <a:bodyPr wrap="square" rtlCol="0" anchor="t"/>
          <a:lstStyle/>
          <a:p>
            <a:pPr marL="0" indent="0" algn="l">
              <a:lnSpc>
                <a:spcPts val="2734"/>
              </a:lnSpc>
              <a:buNone/>
            </a:pPr>
            <a:r>
              <a:rPr lang="en-US" sz="2187" dirty="0">
                <a:solidFill>
                  <a:srgbClr val="404155"/>
                </a:solidFill>
                <a:latin typeface="Corben" pitchFamily="34" charset="0"/>
                <a:ea typeface="Corben" pitchFamily="34" charset="-122"/>
                <a:cs typeface="Corben" pitchFamily="34" charset="-120"/>
              </a:rPr>
              <a:t>Data Visualization</a:t>
            </a:r>
            <a:endParaRPr lang="en-US" sz="2187" dirty="0"/>
          </a:p>
        </p:txBody>
      </p:sp>
      <p:sp>
        <p:nvSpPr>
          <p:cNvPr id="7" name="Text 3"/>
          <p:cNvSpPr/>
          <p:nvPr/>
        </p:nvSpPr>
        <p:spPr>
          <a:xfrm>
            <a:off x="2037993" y="4720352"/>
            <a:ext cx="2388632" cy="1421606"/>
          </a:xfrm>
          <a:prstGeom prst="rect">
            <a:avLst/>
          </a:prstGeom>
          <a:noFill/>
          <a:ln/>
        </p:spPr>
        <p:txBody>
          <a:bodyPr wrap="square" rtlCol="0" anchor="t"/>
          <a:lstStyle/>
          <a:p>
            <a:pPr marL="0" indent="0" algn="l">
              <a:lnSpc>
                <a:spcPts val="2799"/>
              </a:lnSpc>
              <a:buNone/>
            </a:pPr>
            <a:r>
              <a:rPr lang="en-US" sz="1750" dirty="0">
                <a:solidFill>
                  <a:srgbClr val="404155"/>
                </a:solidFill>
                <a:latin typeface="Nobile" pitchFamily="34" charset="0"/>
                <a:ea typeface="Nobile" pitchFamily="34" charset="-122"/>
                <a:cs typeface="Nobile" pitchFamily="34" charset="-120"/>
              </a:rPr>
              <a:t>Visual representation of student performance and trends.</a:t>
            </a:r>
            <a:endParaRPr lang="en-US" sz="1750" dirty="0"/>
          </a:p>
        </p:txBody>
      </p:sp>
      <p:pic>
        <p:nvPicPr>
          <p:cNvPr id="8" name="Image 2" descr="preencoded.png"/>
          <p:cNvPicPr>
            <a:picLocks noChangeAspect="1"/>
          </p:cNvPicPr>
          <p:nvPr/>
        </p:nvPicPr>
        <p:blipFill>
          <a:blip r:embed="rId5"/>
          <a:stretch>
            <a:fillRect/>
          </a:stretch>
        </p:blipFill>
        <p:spPr>
          <a:xfrm>
            <a:off x="4759881" y="3226237"/>
            <a:ext cx="444341" cy="444341"/>
          </a:xfrm>
          <a:prstGeom prst="rect">
            <a:avLst/>
          </a:prstGeom>
        </p:spPr>
      </p:pic>
      <p:sp>
        <p:nvSpPr>
          <p:cNvPr id="9" name="Text 4"/>
          <p:cNvSpPr/>
          <p:nvPr/>
        </p:nvSpPr>
        <p:spPr>
          <a:xfrm>
            <a:off x="4759881" y="3892748"/>
            <a:ext cx="2388632" cy="694373"/>
          </a:xfrm>
          <a:prstGeom prst="rect">
            <a:avLst/>
          </a:prstGeom>
          <a:noFill/>
          <a:ln/>
        </p:spPr>
        <p:txBody>
          <a:bodyPr wrap="square" rtlCol="0" anchor="t"/>
          <a:lstStyle/>
          <a:p>
            <a:pPr marL="0" indent="0" algn="l">
              <a:lnSpc>
                <a:spcPts val="2734"/>
              </a:lnSpc>
              <a:buNone/>
            </a:pPr>
            <a:r>
              <a:rPr lang="en-US" sz="2187" dirty="0">
                <a:solidFill>
                  <a:srgbClr val="404155"/>
                </a:solidFill>
                <a:latin typeface="Corben" pitchFamily="34" charset="0"/>
                <a:ea typeface="Corben" pitchFamily="34" charset="-122"/>
                <a:cs typeface="Corben" pitchFamily="34" charset="-120"/>
              </a:rPr>
              <a:t>Customizable Dashboards</a:t>
            </a:r>
            <a:endParaRPr lang="en-US" sz="2187" dirty="0"/>
          </a:p>
        </p:txBody>
      </p:sp>
      <p:sp>
        <p:nvSpPr>
          <p:cNvPr id="10" name="Text 5"/>
          <p:cNvSpPr/>
          <p:nvPr/>
        </p:nvSpPr>
        <p:spPr>
          <a:xfrm>
            <a:off x="4759881" y="4720352"/>
            <a:ext cx="2388632" cy="1066205"/>
          </a:xfrm>
          <a:prstGeom prst="rect">
            <a:avLst/>
          </a:prstGeom>
          <a:noFill/>
          <a:ln/>
        </p:spPr>
        <p:txBody>
          <a:bodyPr wrap="square" rtlCol="0" anchor="t"/>
          <a:lstStyle/>
          <a:p>
            <a:pPr marL="0" indent="0" algn="l">
              <a:lnSpc>
                <a:spcPts val="2799"/>
              </a:lnSpc>
              <a:buNone/>
            </a:pPr>
            <a:r>
              <a:rPr lang="en-US" sz="1750" dirty="0">
                <a:solidFill>
                  <a:srgbClr val="404155"/>
                </a:solidFill>
                <a:latin typeface="Nobile" pitchFamily="34" charset="0"/>
                <a:ea typeface="Nobile" pitchFamily="34" charset="-122"/>
                <a:cs typeface="Nobile" pitchFamily="34" charset="-120"/>
              </a:rPr>
              <a:t>Personalized views for administrators and educators.</a:t>
            </a:r>
            <a:endParaRPr lang="en-US" sz="1750" dirty="0"/>
          </a:p>
        </p:txBody>
      </p:sp>
      <p:pic>
        <p:nvPicPr>
          <p:cNvPr id="11" name="Image 3" descr="preencoded.png"/>
          <p:cNvPicPr>
            <a:picLocks noChangeAspect="1"/>
          </p:cNvPicPr>
          <p:nvPr/>
        </p:nvPicPr>
        <p:blipFill>
          <a:blip r:embed="rId6"/>
          <a:stretch>
            <a:fillRect/>
          </a:stretch>
        </p:blipFill>
        <p:spPr>
          <a:xfrm>
            <a:off x="7481768" y="3226237"/>
            <a:ext cx="444341" cy="444341"/>
          </a:xfrm>
          <a:prstGeom prst="rect">
            <a:avLst/>
          </a:prstGeom>
        </p:spPr>
      </p:pic>
      <p:sp>
        <p:nvSpPr>
          <p:cNvPr id="12" name="Text 6"/>
          <p:cNvSpPr/>
          <p:nvPr/>
        </p:nvSpPr>
        <p:spPr>
          <a:xfrm>
            <a:off x="7481768" y="3892748"/>
            <a:ext cx="2388632" cy="694373"/>
          </a:xfrm>
          <a:prstGeom prst="rect">
            <a:avLst/>
          </a:prstGeom>
          <a:noFill/>
          <a:ln/>
        </p:spPr>
        <p:txBody>
          <a:bodyPr wrap="square" rtlCol="0" anchor="t"/>
          <a:lstStyle/>
          <a:p>
            <a:pPr marL="0" indent="0" algn="l">
              <a:lnSpc>
                <a:spcPts val="2734"/>
              </a:lnSpc>
              <a:buNone/>
            </a:pPr>
            <a:r>
              <a:rPr lang="en-US" sz="2187" dirty="0">
                <a:solidFill>
                  <a:srgbClr val="404155"/>
                </a:solidFill>
                <a:latin typeface="Corben" pitchFamily="34" charset="0"/>
                <a:ea typeface="Corben" pitchFamily="34" charset="-122"/>
                <a:cs typeface="Corben" pitchFamily="34" charset="-120"/>
              </a:rPr>
              <a:t>Performance Metrics</a:t>
            </a:r>
            <a:endParaRPr lang="en-US" sz="2187" dirty="0"/>
          </a:p>
        </p:txBody>
      </p:sp>
      <p:sp>
        <p:nvSpPr>
          <p:cNvPr id="13" name="Text 7"/>
          <p:cNvSpPr/>
          <p:nvPr/>
        </p:nvSpPr>
        <p:spPr>
          <a:xfrm>
            <a:off x="7481768" y="4720352"/>
            <a:ext cx="2388632" cy="1421606"/>
          </a:xfrm>
          <a:prstGeom prst="rect">
            <a:avLst/>
          </a:prstGeom>
          <a:noFill/>
          <a:ln/>
        </p:spPr>
        <p:txBody>
          <a:bodyPr wrap="square" rtlCol="0" anchor="t"/>
          <a:lstStyle/>
          <a:p>
            <a:pPr marL="0" indent="0" algn="l">
              <a:lnSpc>
                <a:spcPts val="2799"/>
              </a:lnSpc>
              <a:buNone/>
            </a:pPr>
            <a:r>
              <a:rPr lang="en-US" sz="1750" dirty="0">
                <a:solidFill>
                  <a:srgbClr val="404155"/>
                </a:solidFill>
                <a:latin typeface="Nobile" pitchFamily="34" charset="0"/>
                <a:ea typeface="Nobile" pitchFamily="34" charset="-122"/>
                <a:cs typeface="Nobile" pitchFamily="34" charset="-120"/>
              </a:rPr>
              <a:t>Measure student progress and identify areas for improvement.</a:t>
            </a:r>
            <a:endParaRPr lang="en-US" sz="1750" dirty="0"/>
          </a:p>
        </p:txBody>
      </p:sp>
      <p:pic>
        <p:nvPicPr>
          <p:cNvPr id="14" name="Image 4" descr="preencoded.png"/>
          <p:cNvPicPr>
            <a:picLocks noChangeAspect="1"/>
          </p:cNvPicPr>
          <p:nvPr/>
        </p:nvPicPr>
        <p:blipFill>
          <a:blip r:embed="rId7"/>
          <a:stretch>
            <a:fillRect/>
          </a:stretch>
        </p:blipFill>
        <p:spPr>
          <a:xfrm>
            <a:off x="10203656" y="3226237"/>
            <a:ext cx="444341" cy="444341"/>
          </a:xfrm>
          <a:prstGeom prst="rect">
            <a:avLst/>
          </a:prstGeom>
        </p:spPr>
      </p:pic>
      <p:sp>
        <p:nvSpPr>
          <p:cNvPr id="15" name="Text 8"/>
          <p:cNvSpPr/>
          <p:nvPr/>
        </p:nvSpPr>
        <p:spPr>
          <a:xfrm>
            <a:off x="10203656" y="3892748"/>
            <a:ext cx="2388751" cy="347186"/>
          </a:xfrm>
          <a:prstGeom prst="rect">
            <a:avLst/>
          </a:prstGeom>
          <a:noFill/>
          <a:ln/>
        </p:spPr>
        <p:txBody>
          <a:bodyPr wrap="none" rtlCol="0" anchor="t"/>
          <a:lstStyle/>
          <a:p>
            <a:pPr marL="0" indent="0" algn="l">
              <a:lnSpc>
                <a:spcPts val="2734"/>
              </a:lnSpc>
              <a:buNone/>
            </a:pPr>
            <a:r>
              <a:rPr lang="en-US" sz="2187" dirty="0">
                <a:solidFill>
                  <a:srgbClr val="404155"/>
                </a:solidFill>
                <a:latin typeface="Corben" pitchFamily="34" charset="0"/>
                <a:ea typeface="Corben" pitchFamily="34" charset="-122"/>
                <a:cs typeface="Corben" pitchFamily="34" charset="-120"/>
              </a:rPr>
              <a:t>Trend Analysis</a:t>
            </a:r>
            <a:endParaRPr lang="en-US" sz="2187" dirty="0"/>
          </a:p>
        </p:txBody>
      </p:sp>
      <p:sp>
        <p:nvSpPr>
          <p:cNvPr id="16" name="Text 9"/>
          <p:cNvSpPr/>
          <p:nvPr/>
        </p:nvSpPr>
        <p:spPr>
          <a:xfrm>
            <a:off x="10203656" y="4373166"/>
            <a:ext cx="2388751" cy="1066205"/>
          </a:xfrm>
          <a:prstGeom prst="rect">
            <a:avLst/>
          </a:prstGeom>
          <a:noFill/>
          <a:ln/>
        </p:spPr>
        <p:txBody>
          <a:bodyPr wrap="square" rtlCol="0" anchor="t"/>
          <a:lstStyle/>
          <a:p>
            <a:pPr marL="0" indent="0" algn="l">
              <a:lnSpc>
                <a:spcPts val="2799"/>
              </a:lnSpc>
              <a:buNone/>
            </a:pPr>
            <a:r>
              <a:rPr lang="en-US" sz="1750" dirty="0">
                <a:solidFill>
                  <a:srgbClr val="404155"/>
                </a:solidFill>
                <a:latin typeface="Nobile" pitchFamily="34" charset="0"/>
                <a:ea typeface="Nobile" pitchFamily="34" charset="-122"/>
                <a:cs typeface="Nobile" pitchFamily="34" charset="-120"/>
              </a:rPr>
              <a:t>Identify patterns and forecast future outcomes.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243251"/>
            <a:ext cx="7477601" cy="2777490"/>
          </a:xfrm>
          <a:prstGeom prst="rect">
            <a:avLst/>
          </a:prstGeom>
          <a:noFill/>
          <a:ln/>
        </p:spPr>
        <p:txBody>
          <a:bodyPr wrap="square" rtlCol="0" anchor="t"/>
          <a:lstStyle/>
          <a:p>
            <a:pPr marL="0" indent="0">
              <a:lnSpc>
                <a:spcPts val="5468"/>
              </a:lnSpc>
              <a:buNone/>
            </a:pPr>
            <a:r>
              <a:rPr lang="en-US" sz="4374" dirty="0">
                <a:solidFill>
                  <a:srgbClr val="1B1B27"/>
                </a:solidFill>
                <a:latin typeface="Corben" pitchFamily="34" charset="0"/>
                <a:ea typeface="Corben" pitchFamily="34" charset="-122"/>
                <a:cs typeface="Corben" pitchFamily="34" charset="-120"/>
              </a:rPr>
              <a:t>Security Measures and Data Privacy in a Student Database Management System</a:t>
            </a:r>
            <a:endParaRPr lang="en-US" sz="4374" dirty="0"/>
          </a:p>
        </p:txBody>
      </p:sp>
      <p:sp>
        <p:nvSpPr>
          <p:cNvPr id="6" name="Text 2"/>
          <p:cNvSpPr/>
          <p:nvPr/>
        </p:nvSpPr>
        <p:spPr>
          <a:xfrm>
            <a:off x="833199" y="4353997"/>
            <a:ext cx="7477601" cy="710803"/>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Ensuring data security is essential for protecting students' sensitive information.</a:t>
            </a:r>
            <a:endParaRPr lang="en-US" sz="1750" dirty="0"/>
          </a:p>
        </p:txBody>
      </p:sp>
      <p:sp>
        <p:nvSpPr>
          <p:cNvPr id="7" name="Text 3"/>
          <p:cNvSpPr/>
          <p:nvPr/>
        </p:nvSpPr>
        <p:spPr>
          <a:xfrm>
            <a:off x="833199" y="5314712"/>
            <a:ext cx="7477601" cy="710803"/>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Implementing encryption, access controls, and regular security audits are crucial measures.</a:t>
            </a:r>
            <a:endParaRPr lang="en-US" sz="1750" dirty="0"/>
          </a:p>
        </p:txBody>
      </p:sp>
      <p:sp>
        <p:nvSpPr>
          <p:cNvPr id="8" name="Text 4"/>
          <p:cNvSpPr/>
          <p:nvPr/>
        </p:nvSpPr>
        <p:spPr>
          <a:xfrm>
            <a:off x="833199" y="6275427"/>
            <a:ext cx="7477601" cy="710803"/>
          </a:xfrm>
          <a:prstGeom prst="rect">
            <a:avLst/>
          </a:prstGeom>
          <a:noFill/>
          <a:ln/>
        </p:spPr>
        <p:txBody>
          <a:bodyPr wrap="square" rtlCol="0" anchor="t"/>
          <a:lstStyle/>
          <a:p>
            <a:pPr marL="0" indent="0">
              <a:lnSpc>
                <a:spcPts val="2799"/>
              </a:lnSpc>
              <a:buNone/>
            </a:pPr>
            <a:r>
              <a:rPr lang="en-US" sz="1750" dirty="0">
                <a:solidFill>
                  <a:srgbClr val="404155"/>
                </a:solidFill>
                <a:latin typeface="Nobile" pitchFamily="34" charset="0"/>
                <a:ea typeface="Nobile" pitchFamily="34" charset="-122"/>
                <a:cs typeface="Nobile" pitchFamily="34" charset="-120"/>
              </a:rPr>
              <a:t>Additionally, strict adherence to data privacy regulations such as GDPR and FERPA is necessary.</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505"/>
          </a:xfrm>
          <a:prstGeom prst="rect">
            <a:avLst/>
          </a:prstGeom>
          <a:solidFill>
            <a:srgbClr val="F9F9FF">
              <a:alpha val="75000"/>
            </a:srgbClr>
          </a:solidFill>
          <a:ln/>
        </p:spPr>
      </p:sp>
      <p:pic>
        <p:nvPicPr>
          <p:cNvPr id="4" name="Image 1" descr="preencoded.png"/>
          <p:cNvPicPr>
            <a:picLocks noChangeAspect="1"/>
          </p:cNvPicPr>
          <p:nvPr/>
        </p:nvPicPr>
        <p:blipFill>
          <a:blip r:embed="rId4"/>
          <a:stretch>
            <a:fillRect/>
          </a:stretch>
        </p:blipFill>
        <p:spPr>
          <a:xfrm>
            <a:off x="0" y="0"/>
            <a:ext cx="3657600" cy="8231505"/>
          </a:xfrm>
          <a:prstGeom prst="rect">
            <a:avLst/>
          </a:prstGeom>
        </p:spPr>
      </p:pic>
      <p:sp>
        <p:nvSpPr>
          <p:cNvPr id="5" name="Text 1"/>
          <p:cNvSpPr/>
          <p:nvPr/>
        </p:nvSpPr>
        <p:spPr>
          <a:xfrm>
            <a:off x="4422100" y="560665"/>
            <a:ext cx="9443799" cy="1911310"/>
          </a:xfrm>
          <a:prstGeom prst="rect">
            <a:avLst/>
          </a:prstGeom>
          <a:noFill/>
          <a:ln/>
        </p:spPr>
        <p:txBody>
          <a:bodyPr wrap="square" rtlCol="0" anchor="t"/>
          <a:lstStyle/>
          <a:p>
            <a:pPr marL="0" indent="0">
              <a:lnSpc>
                <a:spcPts val="5017"/>
              </a:lnSpc>
              <a:buNone/>
            </a:pPr>
            <a:r>
              <a:rPr lang="en-US" sz="4014" dirty="0">
                <a:solidFill>
                  <a:srgbClr val="1B1B27"/>
                </a:solidFill>
                <a:latin typeface="Corben" pitchFamily="34" charset="0"/>
                <a:ea typeface="Corben" pitchFamily="34" charset="-122"/>
                <a:cs typeface="Corben" pitchFamily="34" charset="-120"/>
              </a:rPr>
              <a:t>Implementation and Training Considerations for a Student Database Management System</a:t>
            </a:r>
            <a:endParaRPr lang="en-US" sz="4014" dirty="0"/>
          </a:p>
        </p:txBody>
      </p:sp>
      <p:pic>
        <p:nvPicPr>
          <p:cNvPr id="6" name="Image 2" descr="preencoded.png"/>
          <p:cNvPicPr>
            <a:picLocks noChangeAspect="1"/>
          </p:cNvPicPr>
          <p:nvPr/>
        </p:nvPicPr>
        <p:blipFill>
          <a:blip r:embed="rId5"/>
          <a:stretch>
            <a:fillRect/>
          </a:stretch>
        </p:blipFill>
        <p:spPr>
          <a:xfrm>
            <a:off x="4422100" y="2777728"/>
            <a:ext cx="1019413" cy="1631037"/>
          </a:xfrm>
          <a:prstGeom prst="rect">
            <a:avLst/>
          </a:prstGeom>
        </p:spPr>
      </p:pic>
      <p:sp>
        <p:nvSpPr>
          <p:cNvPr id="7" name="Text 2"/>
          <p:cNvSpPr/>
          <p:nvPr/>
        </p:nvSpPr>
        <p:spPr>
          <a:xfrm>
            <a:off x="5747266" y="2981563"/>
            <a:ext cx="2548533" cy="318611"/>
          </a:xfrm>
          <a:prstGeom prst="rect">
            <a:avLst/>
          </a:prstGeom>
          <a:noFill/>
          <a:ln/>
        </p:spPr>
        <p:txBody>
          <a:bodyPr wrap="none" rtlCol="0" anchor="t"/>
          <a:lstStyle/>
          <a:p>
            <a:pPr marL="0" indent="0" algn="l">
              <a:lnSpc>
                <a:spcPts val="2508"/>
              </a:lnSpc>
              <a:buNone/>
            </a:pPr>
            <a:r>
              <a:rPr lang="en-US" sz="2007" dirty="0">
                <a:solidFill>
                  <a:srgbClr val="404155"/>
                </a:solidFill>
                <a:latin typeface="Corben" pitchFamily="34" charset="0"/>
                <a:ea typeface="Corben" pitchFamily="34" charset="-122"/>
                <a:cs typeface="Corben" pitchFamily="34" charset="-120"/>
              </a:rPr>
              <a:t>User Training</a:t>
            </a:r>
            <a:endParaRPr lang="en-US" sz="2007" dirty="0"/>
          </a:p>
        </p:txBody>
      </p:sp>
      <p:sp>
        <p:nvSpPr>
          <p:cNvPr id="8" name="Text 3"/>
          <p:cNvSpPr/>
          <p:nvPr/>
        </p:nvSpPr>
        <p:spPr>
          <a:xfrm>
            <a:off x="5747266" y="3422452"/>
            <a:ext cx="8118634" cy="326112"/>
          </a:xfrm>
          <a:prstGeom prst="rect">
            <a:avLst/>
          </a:prstGeom>
          <a:noFill/>
          <a:ln/>
        </p:spPr>
        <p:txBody>
          <a:bodyPr wrap="none" rtlCol="0" anchor="t"/>
          <a:lstStyle/>
          <a:p>
            <a:pPr marL="0" indent="0" algn="l">
              <a:lnSpc>
                <a:spcPts val="2569"/>
              </a:lnSpc>
              <a:buNone/>
            </a:pPr>
            <a:r>
              <a:rPr lang="en-US" sz="1605" dirty="0">
                <a:solidFill>
                  <a:srgbClr val="404155"/>
                </a:solidFill>
                <a:latin typeface="Nobile" pitchFamily="34" charset="0"/>
                <a:ea typeface="Nobile" pitchFamily="34" charset="-122"/>
                <a:cs typeface="Nobile" pitchFamily="34" charset="-120"/>
              </a:rPr>
              <a:t>Plan comprehensive training sessions for administrators, faculty, and staff.</a:t>
            </a:r>
            <a:endParaRPr lang="en-US" sz="1605" dirty="0"/>
          </a:p>
        </p:txBody>
      </p:sp>
      <p:pic>
        <p:nvPicPr>
          <p:cNvPr id="9" name="Image 3" descr="preencoded.png"/>
          <p:cNvPicPr>
            <a:picLocks noChangeAspect="1"/>
          </p:cNvPicPr>
          <p:nvPr/>
        </p:nvPicPr>
        <p:blipFill>
          <a:blip r:embed="rId6"/>
          <a:stretch>
            <a:fillRect/>
          </a:stretch>
        </p:blipFill>
        <p:spPr>
          <a:xfrm>
            <a:off x="4422100" y="4408765"/>
            <a:ext cx="1019413" cy="1631037"/>
          </a:xfrm>
          <a:prstGeom prst="rect">
            <a:avLst/>
          </a:prstGeom>
        </p:spPr>
      </p:pic>
      <p:sp>
        <p:nvSpPr>
          <p:cNvPr id="10" name="Text 4"/>
          <p:cNvSpPr/>
          <p:nvPr/>
        </p:nvSpPr>
        <p:spPr>
          <a:xfrm>
            <a:off x="5747266" y="4612600"/>
            <a:ext cx="2890123" cy="318611"/>
          </a:xfrm>
          <a:prstGeom prst="rect">
            <a:avLst/>
          </a:prstGeom>
          <a:noFill/>
          <a:ln/>
        </p:spPr>
        <p:txBody>
          <a:bodyPr wrap="none" rtlCol="0" anchor="t"/>
          <a:lstStyle/>
          <a:p>
            <a:pPr marL="0" indent="0" algn="l">
              <a:lnSpc>
                <a:spcPts val="2508"/>
              </a:lnSpc>
              <a:buNone/>
            </a:pPr>
            <a:r>
              <a:rPr lang="en-US" sz="2007" dirty="0">
                <a:solidFill>
                  <a:srgbClr val="404155"/>
                </a:solidFill>
                <a:latin typeface="Corben" pitchFamily="34" charset="0"/>
                <a:ea typeface="Corben" pitchFamily="34" charset="-122"/>
                <a:cs typeface="Corben" pitchFamily="34" charset="-120"/>
              </a:rPr>
              <a:t>Data Migration Strategy</a:t>
            </a:r>
            <a:endParaRPr lang="en-US" sz="2007" dirty="0"/>
          </a:p>
        </p:txBody>
      </p:sp>
      <p:sp>
        <p:nvSpPr>
          <p:cNvPr id="11" name="Text 5"/>
          <p:cNvSpPr/>
          <p:nvPr/>
        </p:nvSpPr>
        <p:spPr>
          <a:xfrm>
            <a:off x="5747266" y="5053489"/>
            <a:ext cx="8118634" cy="326112"/>
          </a:xfrm>
          <a:prstGeom prst="rect">
            <a:avLst/>
          </a:prstGeom>
          <a:noFill/>
          <a:ln/>
        </p:spPr>
        <p:txBody>
          <a:bodyPr wrap="none" rtlCol="0" anchor="t"/>
          <a:lstStyle/>
          <a:p>
            <a:pPr marL="0" indent="0" algn="l">
              <a:lnSpc>
                <a:spcPts val="2569"/>
              </a:lnSpc>
              <a:buNone/>
            </a:pPr>
            <a:r>
              <a:rPr lang="en-US" sz="1605" dirty="0">
                <a:solidFill>
                  <a:srgbClr val="404155"/>
                </a:solidFill>
                <a:latin typeface="Nobile" pitchFamily="34" charset="0"/>
                <a:ea typeface="Nobile" pitchFamily="34" charset="-122"/>
                <a:cs typeface="Nobile" pitchFamily="34" charset="-120"/>
              </a:rPr>
              <a:t>Develop a robust plan for migrating existing data to the new system seamlessly.</a:t>
            </a:r>
            <a:endParaRPr lang="en-US" sz="1605" dirty="0"/>
          </a:p>
        </p:txBody>
      </p:sp>
      <p:pic>
        <p:nvPicPr>
          <p:cNvPr id="12" name="Image 4" descr="preencoded.png"/>
          <p:cNvPicPr>
            <a:picLocks noChangeAspect="1"/>
          </p:cNvPicPr>
          <p:nvPr/>
        </p:nvPicPr>
        <p:blipFill>
          <a:blip r:embed="rId7"/>
          <a:stretch>
            <a:fillRect/>
          </a:stretch>
        </p:blipFill>
        <p:spPr>
          <a:xfrm>
            <a:off x="4422100" y="6039803"/>
            <a:ext cx="1019413" cy="1631037"/>
          </a:xfrm>
          <a:prstGeom prst="rect">
            <a:avLst/>
          </a:prstGeom>
        </p:spPr>
      </p:pic>
      <p:sp>
        <p:nvSpPr>
          <p:cNvPr id="13" name="Text 6"/>
          <p:cNvSpPr/>
          <p:nvPr/>
        </p:nvSpPr>
        <p:spPr>
          <a:xfrm>
            <a:off x="5747266" y="6243638"/>
            <a:ext cx="2548533" cy="318611"/>
          </a:xfrm>
          <a:prstGeom prst="rect">
            <a:avLst/>
          </a:prstGeom>
          <a:noFill/>
          <a:ln/>
        </p:spPr>
        <p:txBody>
          <a:bodyPr wrap="none" rtlCol="0" anchor="t"/>
          <a:lstStyle/>
          <a:p>
            <a:pPr marL="0" indent="0" algn="l">
              <a:lnSpc>
                <a:spcPts val="2508"/>
              </a:lnSpc>
              <a:buNone/>
            </a:pPr>
            <a:r>
              <a:rPr lang="en-US" sz="2007" dirty="0">
                <a:solidFill>
                  <a:srgbClr val="404155"/>
                </a:solidFill>
                <a:latin typeface="Corben" pitchFamily="34" charset="0"/>
                <a:ea typeface="Corben" pitchFamily="34" charset="-122"/>
                <a:cs typeface="Corben" pitchFamily="34" charset="-120"/>
              </a:rPr>
              <a:t>Technical Support</a:t>
            </a:r>
            <a:endParaRPr lang="en-US" sz="2007" dirty="0"/>
          </a:p>
        </p:txBody>
      </p:sp>
      <p:sp>
        <p:nvSpPr>
          <p:cNvPr id="14" name="Text 7"/>
          <p:cNvSpPr/>
          <p:nvPr/>
        </p:nvSpPr>
        <p:spPr>
          <a:xfrm>
            <a:off x="5747266" y="6684526"/>
            <a:ext cx="8118634" cy="326112"/>
          </a:xfrm>
          <a:prstGeom prst="rect">
            <a:avLst/>
          </a:prstGeom>
          <a:noFill/>
          <a:ln/>
        </p:spPr>
        <p:txBody>
          <a:bodyPr wrap="none" rtlCol="0" anchor="t"/>
          <a:lstStyle/>
          <a:p>
            <a:pPr marL="0" indent="0" algn="l">
              <a:lnSpc>
                <a:spcPts val="2569"/>
              </a:lnSpc>
              <a:buNone/>
            </a:pPr>
            <a:r>
              <a:rPr lang="en-US" sz="1605" dirty="0">
                <a:solidFill>
                  <a:srgbClr val="404155"/>
                </a:solidFill>
                <a:latin typeface="Nobile" pitchFamily="34" charset="0"/>
                <a:ea typeface="Nobile" pitchFamily="34" charset="-122"/>
                <a:cs typeface="Nobile" pitchFamily="34" charset="-120"/>
              </a:rPr>
              <a:t>Establish a help desk and support team for addressing technical queries and issues.</a:t>
            </a:r>
            <a:endParaRPr lang="en-US" sz="1605"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583</Words>
  <Application>Microsoft Office PowerPoint</Application>
  <PresentationFormat>Custom</PresentationFormat>
  <Paragraphs>70</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Corben</vt:lpstr>
      <vt:lpstr>Nobile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keerthi reddy</cp:lastModifiedBy>
  <cp:revision>5</cp:revision>
  <dcterms:created xsi:type="dcterms:W3CDTF">2024-03-19T04:19:43Z</dcterms:created>
  <dcterms:modified xsi:type="dcterms:W3CDTF">2024-03-21T02:47:30Z</dcterms:modified>
</cp:coreProperties>
</file>